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313" r:id="rId4"/>
    <p:sldId id="261" r:id="rId5"/>
    <p:sldId id="267" r:id="rId6"/>
    <p:sldId id="309" r:id="rId7"/>
    <p:sldId id="271" r:id="rId8"/>
    <p:sldId id="275" r:id="rId9"/>
    <p:sldId id="277" r:id="rId10"/>
    <p:sldId id="333" r:id="rId11"/>
    <p:sldId id="284" r:id="rId12"/>
    <p:sldId id="288" r:id="rId13"/>
    <p:sldId id="290" r:id="rId14"/>
    <p:sldId id="314" r:id="rId15"/>
    <p:sldId id="315" r:id="rId16"/>
    <p:sldId id="316" r:id="rId17"/>
    <p:sldId id="317" r:id="rId18"/>
    <p:sldId id="320" r:id="rId19"/>
    <p:sldId id="328" r:id="rId20"/>
    <p:sldId id="330" r:id="rId21"/>
    <p:sldId id="332" r:id="rId22"/>
    <p:sldId id="296" r:id="rId23"/>
    <p:sldId id="298" r:id="rId24"/>
    <p:sldId id="300" r:id="rId25"/>
    <p:sldId id="302" r:id="rId26"/>
    <p:sldId id="30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2989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234F964-A0FC-44D9-A882-66A72ACD9164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63E41B-0D96-4BB9-8C55-C63ACCBE9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585B1F-E2A6-4E61-98A5-61924AC2DC4F}" type="slidenum">
              <a:rPr lang="ru-RU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3F4E-737C-4B6E-B97F-35C0EB9B8EFE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609B-EDBA-4BF8-B546-36843F6C9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082B1-4E05-4635-84E9-E487EC523A0E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A6826-B529-4043-ADD1-3A1AF3A0F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D198-68D2-47AD-A5BF-C387B589F761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E62A-50CB-4268-B458-7CB3BF057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43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A9A0B-5B3D-4147-8D9C-21C4CA008141}" type="datetimeFigureOut">
              <a:rPr lang="en-US"/>
              <a:pPr>
                <a:defRPr/>
              </a:pPr>
              <a:t>11/11/2023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31106-C322-4329-A1E5-E109F6E8B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6014A-4992-478B-BD74-ED433D6298AE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9A3F7-487D-4211-B31B-37996068B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9779-B5A6-4AD9-9DCF-98DC80EFA9C1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39DE1-0DD0-49E7-927B-09F96ABC8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486F-9DFA-4C6B-80A1-37FBA98396E8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460CB-D4EB-44C0-AFD6-4A6CA8C44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A850-7249-4476-A2D5-D4D9C1ABE5F1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0C24-4CA4-4DF6-8350-3D86BA50B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CBAE2-7A61-4752-A527-E1C12516A355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DB41-DC3F-4EA8-8E4D-094875D99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D3C9-7B1B-4C71-AEB8-6B9F11970424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2AB5-65CA-4B53-ADCB-5865628B2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4D4E-FF6C-441E-AB55-C770B498B3E1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64BE1-900D-42D7-9ED2-A7CBBB640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4338-5D1E-437A-A16A-4C7A60688823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9F5B2-44E2-43E0-914C-4088287FF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41C7C3-1244-4CB5-B777-CD8E144FA2DC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F7BDBD-BC1F-4631-8B62-08AC24066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DNS\Desktop\i[5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96413" cy="6807200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52525"/>
          </a:xfrm>
        </p:spPr>
        <p:txBody>
          <a:bodyPr/>
          <a:lstStyle/>
          <a:p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Презентация опыта работы</a:t>
            </a:r>
            <a:br>
              <a:rPr lang="ru-RU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педагога-психолога </a:t>
            </a:r>
            <a:br>
              <a:rPr lang="ru-RU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МБОУ «Центр образования № 23»</a:t>
            </a:r>
            <a:br>
              <a:rPr lang="ru-RU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Бережной З.Е.</a:t>
            </a:r>
          </a:p>
        </p:txBody>
      </p:sp>
      <p:pic>
        <p:nvPicPr>
          <p:cNvPr id="16391" name="Picture 7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636838"/>
            <a:ext cx="5976938" cy="3605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Documents and Settings\Kab-408\Рабочий стол\фоны для презентаций\moon-light-vector-ppt-backgrounds1-60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857250" y="357188"/>
            <a:ext cx="778668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педагога-психолога в работе с детьми 6 лет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заключается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стимулировании к познавательной деятельности и подведении стартовых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возможностей   детей к школьному обучению.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3" descr="C:\Users\DNS\Desktop\Обрезанные фотки\DSCN013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4008" y="3068960"/>
            <a:ext cx="3503084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C:\Users\DNS\Desktop\Обрезанные фотки\DSCN033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3568" y="3068960"/>
            <a:ext cx="3503084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Documents and Settings\Kab-408\Рабочий стол\фоны для презентаций\moon-light-vector-ppt-backgrounds1-60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25"/>
            <a:ext cx="91440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785938" y="0"/>
            <a:ext cx="242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500063" y="142875"/>
            <a:ext cx="8215312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      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сопровождения детей начальной школы: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В адаптационный период с учащимися 1-х классов  проводятся занятия.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помощью психологических техник, психолог способствует созданию наиболее оптимальных и благоприятных условий для безболезненного вхождения учащихся 1-х классов в школьную жизнь.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Организуется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в урочное и внеурочное время  за психологической атмосферой в группе сверстников. Психолог проводит анкетирование родителей, беседы с детьми и учителями, с целью выявления различной степени тяжести адаптационного периода и уровня школьной зрелости.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571500" y="3786188"/>
            <a:ext cx="8286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u="sng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Picture 4" descr="C:\Users\DNS\Desktop\Обрезанные фотки\IMG_294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40152" y="3453003"/>
            <a:ext cx="2122165" cy="28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Users\Зоя\Downloads\IMG_20230424_121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636254"/>
            <a:ext cx="3071834" cy="2919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Documents and Settings\Kab-408\Рабочий стол\фоны для презентаций\moon-light-vector-ppt-backgrounds1-60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1241"/>
            <a:ext cx="91440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571500" y="0"/>
            <a:ext cx="8215313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сопровождения детей начальной школы: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В течение года, согласно перспективному плану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проводит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психолого-педагогическую диагностику с учащимися с 1 по 4 класс: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Исследование интеллектуальной, эмоционально-волевой сферы; коммуникативных навыков и т.д.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На основании полученных данных, педагог-психолог организует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коррекционно-развивающие занятия 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Занятия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направлены на  совершенствование ВПФ, коммуникативной компетенции, эмоционально-волевой сферы. Также, в структуру   занятий входят релаксационные упражнения, этюды, игровые техники, направленные  на преодоление повышенной двигательной активности,  уровня личностной и школьной тревожности, деструктивного поведения,  страхов и т.д.</a:t>
            </a: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500063" y="3143250"/>
            <a:ext cx="8143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2" descr="C:\Users\DNS\Desktop\Обрезанные фотки\IMG_290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1910" y="4365625"/>
            <a:ext cx="278341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 descr="C:\Users\DNS\Desktop\Обрезанные фотки\DSCN016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42441" y="4437781"/>
            <a:ext cx="278341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Documents and Settings\Kab-408\Рабочий стол\фоны для презентаций\moon-light-vector-ppt-backgrounds1-60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25"/>
            <a:ext cx="91440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857250" y="214313"/>
            <a:ext cx="7572375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сопровождения детей начальной школы: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течение года   организуются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занятия с 1 по 4 классы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авторской программе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Хухлаевой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О.В.. «Тропинка к своему Я».  </a:t>
            </a:r>
          </a:p>
          <a:p>
            <a:pPr algn="just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помочь младшим школьникам научиться понимать себя, взаимодействовать со сверстниками, учителями и родителями, найти свое место в школьной жизни.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3" descr="C:\Users\DNS\Desktop\Обрезанные фотки\DSCN021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17029" y="3657600"/>
            <a:ext cx="3558117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C:\Users\DNS\Desktop\все фотки школьные\4б\DSCN014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40304" y="3657600"/>
            <a:ext cx="3558117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 descr="http://ped-kopilka.ru/images/7(52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849788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04" y="142853"/>
            <a:ext cx="915570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150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Интерактивное взаимодействие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9338" y="1773238"/>
            <a:ext cx="3384550" cy="3865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Способствует развитию сенсомоторных и перцептивных когнитивных функций, повышению эффективности обучения, стабилизации учебной мотивации, развитию творческих способностей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9940" name="Picture 2" descr="C:\Users\DNS\Desktop\Обрезанные фотки\4б тропинка\100NIKON\DSCN050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8313" y="1865313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C:\Users\DNS\Desktop\Обрезанные фотки\DSCN004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09280" y="2000240"/>
            <a:ext cx="3922197" cy="294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549275"/>
            <a:ext cx="7772400" cy="14398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Невербальное общение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пихогимнастика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-комплекс специальных заданий направленных на развитие и коррекцию различных сторон психики детей (познавательной и эмоционально-личностной сферы)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188" y="5084763"/>
            <a:ext cx="8131175" cy="11525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Способствует: координации коммуникативных действий, преодолению социального инфантилизма, снижению трудностей в произвольной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поведения и деятельности.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DNS\Desktop\Обрезанные фотки\DSCN004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00562" y="2000240"/>
            <a:ext cx="3922394" cy="294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 descr="C:\Users\Зоя\Desktop\Работа22\IMG_20220519_17443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19" y="2000240"/>
            <a:ext cx="390527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упражнения-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упражнений, направленных на развитие и активизацию межполушарного взаимодействия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B050"/>
                </a:solidFill>
              </a:rPr>
              <a:t>1.Дыхательные упражнения</a:t>
            </a:r>
            <a:r>
              <a:rPr lang="ru-RU" dirty="0" smtClean="0"/>
              <a:t>(укрепление иммунитета у детей, ускорение обменных процессов)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B050"/>
                </a:solidFill>
              </a:rPr>
              <a:t>2.Глазодвигательные упражнения </a:t>
            </a:r>
            <a:r>
              <a:rPr lang="ru-RU" dirty="0" smtClean="0"/>
              <a:t>(укрепление зрения, снижение умственного напряжения)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B050"/>
                </a:solidFill>
              </a:rPr>
              <a:t>3.Телесные упражнения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dirty="0" smtClean="0"/>
              <a:t>нормализация  работы нервной системы, снижение тревожности и стрессовых состояний)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C:\Users\DNS\Desktop\Обрезанные фотки\IMG_292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20004" y="764704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437113"/>
            <a:ext cx="5544195" cy="14366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i="1" dirty="0" smtClean="0"/>
              <a:t>1) Обучающие игры: игровые, дидактические упражнения</a:t>
            </a:r>
            <a:br>
              <a:rPr lang="ru-RU" sz="1600" i="1" dirty="0" smtClean="0"/>
            </a:br>
            <a:r>
              <a:rPr lang="ru-RU" sz="1600" i="1" dirty="0" smtClean="0"/>
              <a:t>2) </a:t>
            </a:r>
            <a:r>
              <a:rPr lang="ru-RU" sz="1600" i="1" dirty="0" err="1" smtClean="0"/>
              <a:t>Изотерапия</a:t>
            </a:r>
            <a:r>
              <a:rPr lang="ru-RU" sz="1600" i="1" dirty="0" smtClean="0"/>
              <a:t>: применение красок, пластилина, работа с природными материалами, нитками</a:t>
            </a:r>
            <a:br>
              <a:rPr lang="ru-RU" sz="1600" i="1" dirty="0" smtClean="0"/>
            </a:br>
            <a:r>
              <a:rPr lang="ru-RU" sz="1600" i="1" dirty="0" smtClean="0"/>
              <a:t>2) </a:t>
            </a:r>
            <a:r>
              <a:rPr lang="ru-RU" sz="1600" i="1" dirty="0" err="1" smtClean="0"/>
              <a:t>Игротерапия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3) </a:t>
            </a:r>
            <a:r>
              <a:rPr lang="ru-RU" sz="1600" i="1" dirty="0" err="1" smtClean="0"/>
              <a:t>Сказкотерапия</a:t>
            </a:r>
            <a:endParaRPr lang="ru-RU" sz="1600" i="1" dirty="0"/>
          </a:p>
        </p:txBody>
      </p:sp>
      <p:pic>
        <p:nvPicPr>
          <p:cNvPr id="45059" name="Picture 2" descr="C:\Users\DNS\Desktop\Обрезанные фотки\DSCN039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58155" y="748258"/>
            <a:ext cx="4342409" cy="3256806"/>
          </a:xfrm>
        </p:spPr>
      </p:pic>
      <p:pic>
        <p:nvPicPr>
          <p:cNvPr id="54273" name="Picture 1" descr="C:\Users\Зоя\Downloads\IMG_20230424_1228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67934"/>
            <a:ext cx="4357718" cy="3232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altLang="ru-RU" sz="3200" b="1" i="1" smtClean="0">
                <a:solidFill>
                  <a:schemeClr val="hlink"/>
                </a:solidFill>
                <a:latin typeface="Times New Roman" pitchFamily="18" charset="0"/>
              </a:rPr>
              <a:t>Снижение уровня тревожности и агрессивного поведения детей</a:t>
            </a:r>
            <a:r>
              <a:rPr lang="ru-RU" altLang="ru-RU" sz="4000" smtClean="0"/>
              <a:t> </a:t>
            </a:r>
          </a:p>
        </p:txBody>
      </p:sp>
      <p:graphicFrame>
        <p:nvGraphicFramePr>
          <p:cNvPr id="19467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939800" y="2171700"/>
          <a:ext cx="7721600" cy="3387725"/>
        </p:xfrm>
        <a:graphic>
          <a:graphicData uri="http://schemas.openxmlformats.org/presentationml/2006/ole">
            <p:oleObj spid="_x0000_s19467" name="Диаграмма" r:id="rId4" imgW="9248714" imgH="405764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 descr="C:\Users\DNS\Desktop\i[5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463" y="0"/>
            <a:ext cx="9136062" cy="6742113"/>
          </a:xfrm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539750" y="474663"/>
            <a:ext cx="74168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Психологическое сопровождение: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система профессиональной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педагога-психолога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направленная на создание социально – психологических условий для успешного обучения и психологического развития ребенка в ситуациях школьного взаимодействия.</a:t>
            </a: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539750" y="3141663"/>
            <a:ext cx="77771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Monotype Corsiva" pitchFamily="66" charset="0"/>
              </a:rPr>
              <a:t>«… То есть сопровождение ребенка по его школьному пути – это движение вместе с ним, рядом, а иногда – чуть впереди, если надо объяснить возможные пути…»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(М.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Битянова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канд. псих. Наук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0"/>
            <a:ext cx="903605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altLang="ru-RU" sz="3200" b="1" i="1" smtClean="0">
                <a:solidFill>
                  <a:schemeClr val="hlink"/>
                </a:solidFill>
                <a:latin typeface="Times New Roman" pitchFamily="18" charset="0"/>
              </a:rPr>
              <a:t>Положительные результаты уровня развития познавательных процессов</a:t>
            </a:r>
            <a:r>
              <a:rPr lang="ru-RU" altLang="ru-RU" sz="4000" smtClean="0"/>
              <a:t> </a:t>
            </a:r>
          </a:p>
        </p:txBody>
      </p:sp>
      <p:graphicFrame>
        <p:nvGraphicFramePr>
          <p:cNvPr id="20491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379413" y="2168525"/>
          <a:ext cx="8451850" cy="3390900"/>
        </p:xfrm>
        <a:graphic>
          <a:graphicData uri="http://schemas.openxmlformats.org/presentationml/2006/ole">
            <p:oleObj spid="_x0000_s20491" name="Диаграмма" r:id="rId4" imgW="10106046" imgH="405764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5888"/>
            <a:ext cx="9144000" cy="693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altLang="ru-RU" sz="3200" b="1" i="1" dirty="0" smtClean="0">
                <a:solidFill>
                  <a:schemeClr val="hlink"/>
                </a:solidFill>
                <a:latin typeface="Times New Roman" pitchFamily="18" charset="0"/>
              </a:rPr>
              <a:t>Положительные результаты эмоционального благополучия детей к условиям школы</a:t>
            </a:r>
            <a:r>
              <a:rPr lang="ru-RU" altLang="ru-RU" sz="4000" dirty="0" smtClean="0"/>
              <a:t> </a:t>
            </a:r>
          </a:p>
        </p:txBody>
      </p:sp>
      <p:graphicFrame>
        <p:nvGraphicFramePr>
          <p:cNvPr id="21515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522288" y="2655888"/>
          <a:ext cx="8269287" cy="2973387"/>
        </p:xfrm>
        <a:graphic>
          <a:graphicData uri="http://schemas.openxmlformats.org/presentationml/2006/ole">
            <p:oleObj spid="_x0000_s21515" name="Диаграмма" r:id="rId4" imgW="9896572" imgH="3562313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C:\Documents and Settings\Kab-408\Рабочий стол\фоны для презентаций\moon-light-vector-ppt-backgrounds1-60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extBox 2"/>
          <p:cNvSpPr txBox="1">
            <a:spLocks noChangeArrowheads="1"/>
          </p:cNvSpPr>
          <p:nvPr/>
        </p:nvSpPr>
        <p:spPr bwMode="auto">
          <a:xfrm>
            <a:off x="1214438" y="500063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сопровождения педагогов</a:t>
            </a: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857625" y="1643063"/>
            <a:ext cx="492918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Методом экспертных оценок определение стиля взаимодействия педагога с детьми.</a:t>
            </a:r>
          </a:p>
          <a:p>
            <a:pPr>
              <a:lnSpc>
                <a:spcPct val="9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Моделирование поведения в нестандартных ситуациях.</a:t>
            </a:r>
          </a:p>
          <a:p>
            <a:pPr>
              <a:lnSpc>
                <a:spcPct val="9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Тренинги личностного роста.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ru-RU">
              <a:latin typeface="Calibri" pitchFamily="34" charset="0"/>
            </a:endParaRPr>
          </a:p>
        </p:txBody>
      </p:sp>
      <p:sp>
        <p:nvSpPr>
          <p:cNvPr id="57348" name="Прямоугольник 6"/>
          <p:cNvSpPr>
            <a:spLocks noChangeArrowheads="1"/>
          </p:cNvSpPr>
          <p:nvPr/>
        </p:nvSpPr>
        <p:spPr bwMode="auto">
          <a:xfrm>
            <a:off x="642938" y="4286250"/>
            <a:ext cx="478631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>
                <a:latin typeface="Calibri" pitchFamily="34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Тренинги взаимодействия с детьми с повышенной двигательной активностью, проявляющими агрессию.  </a:t>
            </a:r>
          </a:p>
          <a:p>
            <a:pPr>
              <a:lnSpc>
                <a:spcPct val="9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Тренинги коммуникативные.</a:t>
            </a:r>
          </a:p>
          <a:p>
            <a:pPr>
              <a:lnSpc>
                <a:spcPct val="9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Самодиагностика эмоционального выгорания. Приемы антистрессовой защиты.</a:t>
            </a:r>
          </a:p>
        </p:txBody>
      </p:sp>
      <p:pic>
        <p:nvPicPr>
          <p:cNvPr id="57349" name="Picture 2" descr="C:\Users\DNS\Desktop\Обрезанные фотки\DSCN04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92725" y="3895130"/>
            <a:ext cx="3240088" cy="243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2" descr="C:\Users\DNS\Desktop\все фотки школьные\Фотки понедельник\100NIKON\DSCN026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79699" y="1268413"/>
            <a:ext cx="194429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C:\Documents and Settings\Kab-408\Рабочий стол\Новая папка\2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0"/>
            <a:ext cx="9113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C:\Documents and Settings\Kab-408\Рабочий стол\фоны для презентаций\moon-light-vector-ppt-backgrounds1-60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86061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Прямоугольник 2"/>
          <p:cNvSpPr>
            <a:spLocks noChangeArrowheads="1"/>
          </p:cNvSpPr>
          <p:nvPr/>
        </p:nvSpPr>
        <p:spPr bwMode="auto">
          <a:xfrm>
            <a:off x="1857375" y="500063"/>
            <a:ext cx="5846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сопровождения родителей</a:t>
            </a:r>
          </a:p>
        </p:txBody>
      </p:sp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785813" y="1285875"/>
            <a:ext cx="764381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Индивидуальное консультирование по вопросам частного характера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Круглый стол - тренинги общения.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Родительские собрания.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Групповые консультации по вопросам обучения, воспитания и развития ребенка.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Изучение запросов родителей к психологу, проверка их на обоснованность.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Челночная дипломатия при возникновении конфликтов.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9396" name="Picture 2" descr="C:\Users\DNS\Desktop\Обрезанные фотки\DSCN012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95736" y="4005064"/>
            <a:ext cx="3361266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C:\Users\Зоя\Desktop\IMG_20231024_175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786190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C:\Documents and Settings\Kab-408\Рабочий стол\фоны для презентаций\moon-light-vector-ppt-backgrounds1-60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25"/>
            <a:ext cx="91440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1214438" y="0"/>
            <a:ext cx="7159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в работе педагога-психолога:</a:t>
            </a:r>
          </a:p>
        </p:txBody>
      </p:sp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3643313" y="714375"/>
            <a:ext cx="4929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>
                <a:latin typeface="Calibri" pitchFamily="34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Повышение психолого-педагогической культуры учащихся и родителей (законных представителей);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Увеличение числа учащихся приобщающихся к здоровому образу жизни;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Повышение мотивации учащихся  к обучению, а также активным занятиям самовоспитанием, самосовершенствованием; </a:t>
            </a:r>
          </a:p>
        </p:txBody>
      </p:sp>
      <p:pic>
        <p:nvPicPr>
          <p:cNvPr id="6" name="Рисунок 5" descr="C:\Documents and Settings\Kab-408\Рабочий стол\портфолио 12-13\Копия f4807ddef989.jpg"/>
          <p:cNvPicPr/>
          <p:nvPr/>
        </p:nvPicPr>
        <p:blipFill>
          <a:blip r:embed="rId3" cstate="print"/>
          <a:srcRect b="26034"/>
          <a:stretch>
            <a:fillRect/>
          </a:stretch>
        </p:blipFill>
        <p:spPr bwMode="auto">
          <a:xfrm>
            <a:off x="428596" y="857232"/>
            <a:ext cx="3098805" cy="1719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421" name="TextBox 6"/>
          <p:cNvSpPr txBox="1">
            <a:spLocks noChangeArrowheads="1"/>
          </p:cNvSpPr>
          <p:nvPr/>
        </p:nvSpPr>
        <p:spPr bwMode="auto">
          <a:xfrm>
            <a:off x="714375" y="3214688"/>
            <a:ext cx="48577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Научить детей верить в себя, в свои собственные силы, понять свой внутренний мир, быть эмоционально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позитивными;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Смело шагать в распахнутые ворота прекрасного и удивительного окружающего мира, в котором они познают ценность настоящей дружбы, любви, став гармонично-творческой личностью, определив свое предназначение.</a:t>
            </a:r>
          </a:p>
        </p:txBody>
      </p:sp>
      <p:pic>
        <p:nvPicPr>
          <p:cNvPr id="93186" name="Picture 2" descr="C:\Users\Зоя\Desktop\Картинки\61005910-emoticon-showing-thumb-up-vector-illustration-isolated-on-white-background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284984"/>
            <a:ext cx="2738264" cy="2738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C:\Documents and Settings\Kab-408\Рабочий стол\фоны для презентаций\moon-light-vector-ppt-backgrounds1-60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25"/>
            <a:ext cx="91440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2643188" y="142875"/>
            <a:ext cx="242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444" name="TextBox 11"/>
          <p:cNvSpPr txBox="1">
            <a:spLocks noChangeArrowheads="1"/>
          </p:cNvSpPr>
          <p:nvPr/>
        </p:nvSpPr>
        <p:spPr bwMode="auto">
          <a:xfrm>
            <a:off x="571500" y="3500438"/>
            <a:ext cx="236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445" name="TextBox 12"/>
          <p:cNvSpPr txBox="1">
            <a:spLocks noChangeArrowheads="1"/>
          </p:cNvSpPr>
          <p:nvPr/>
        </p:nvSpPr>
        <p:spPr bwMode="auto">
          <a:xfrm>
            <a:off x="3357563" y="3500438"/>
            <a:ext cx="236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446" name="TextBox 13"/>
          <p:cNvSpPr txBox="1">
            <a:spLocks noChangeArrowheads="1"/>
          </p:cNvSpPr>
          <p:nvPr/>
        </p:nvSpPr>
        <p:spPr bwMode="auto">
          <a:xfrm>
            <a:off x="6072188" y="3571875"/>
            <a:ext cx="2928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447" name="TextBox 14"/>
          <p:cNvSpPr txBox="1">
            <a:spLocks noChangeArrowheads="1"/>
          </p:cNvSpPr>
          <p:nvPr/>
        </p:nvSpPr>
        <p:spPr bwMode="auto">
          <a:xfrm>
            <a:off x="928688" y="785813"/>
            <a:ext cx="76438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  И так, в младшем школьном возрасте начинается целенаправленное обучение и воспитание ребенка. Основным видом его деятельности становится учебная деятельность, которая играет важную роль в формировании и развитии всех психических свойств и качеств. Именно этот возраст сензитивен для развития таких психологических новообразований, как произвольность психических процессов, внутренний план действия, рефлексия способов своего поведения, потребность в активной умственной деятельности или склонность к познавательной деятельности, овладение учебными умениями и навыками.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Иными словами, к концу младшего школьного возраста ребенок должен уметь учиться, хотеть учиться и верить в свои возможности.</a:t>
            </a:r>
            <a:endParaRPr lang="ru-RU" sz="2000" b="1" i="1">
              <a:latin typeface="Calibri" pitchFamily="34" charset="0"/>
            </a:endParaRPr>
          </a:p>
        </p:txBody>
      </p:sp>
      <p:pic>
        <p:nvPicPr>
          <p:cNvPr id="9" name="Рисунок 8" descr="http://www.vseodetyah.com/editorfiles/prazdnik-dlya-pervoklassnikov-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572008"/>
            <a:ext cx="2778125" cy="184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35100"/>
            <a:ext cx="8467725" cy="42037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altLang="ru-RU" sz="3600" b="1" i="1" dirty="0" smtClean="0">
                <a:solidFill>
                  <a:srgbClr val="002060"/>
                </a:solidFill>
              </a:rPr>
              <a:t>Целью</a:t>
            </a:r>
            <a:r>
              <a:rPr lang="ru-RU" altLang="ru-RU" sz="3600" b="1" i="1" dirty="0" smtClean="0">
                <a:solidFill>
                  <a:srgbClr val="800000"/>
                </a:solidFill>
              </a:rPr>
              <a:t> </a:t>
            </a:r>
            <a:r>
              <a:rPr lang="ru-RU" altLang="ru-RU" sz="3600" b="1" i="1" dirty="0" smtClean="0">
                <a:solidFill>
                  <a:srgbClr val="002060"/>
                </a:solidFill>
              </a:rPr>
              <a:t>психологического сопровождения является создание социально – психологических условий для развития личности учащихся и их успешного обучения.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4274" name="Picture 2" descr="C:\Users\DNS\Desktop\i[5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5888"/>
            <a:ext cx="9136063" cy="6626225"/>
          </a:xfrm>
        </p:spPr>
      </p:pic>
      <p:sp>
        <p:nvSpPr>
          <p:cNvPr id="3" name="Прямоугольник 2"/>
          <p:cNvSpPr/>
          <p:nvPr/>
        </p:nvSpPr>
        <p:spPr>
          <a:xfrm>
            <a:off x="1403350" y="981075"/>
            <a:ext cx="67691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Теоретическую основу обучения, воспитания и развития составляют: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Идеи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Выготского Л.С. о том, что социально организованное обучение создает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зону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ближайшего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развития ребенка, является необходимым и всеобщим моментом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процессе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его развития.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Идеи развивающего обучения Д.Б.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В.В. Давыдова, смысл которых в том, что результатом такого обучения должно стать умение ребенка анализировать, планировать свою деятельность, понимать основания собственных действий (рефлексия), самостоятельно оценивать свои действия.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Теория игровой деятельности Д.Б.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суть которой – в игре ребенок учится соотносить различные точки зрения, вставать на позицию другого, усваивая моральные и нравственные нормы.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Теоретическое содержание понятия “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сензитивность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Ю.Б.Гиппенрейтер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Г.М.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Цукерман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др.), которое означает, что в течение этого периода у ученика активно реализуется потенциал развития навыков общения со сверстниками, установление прочных дружеских контактов, усвоение социальных норм нравственного развития.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Kab-408\Рабочий стол\фоны для презентаций\moon-light-vector-ppt-backgrounds1-60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888" cy="710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8588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профессиональной деятельности педагога-психолога направлена на создание социально-психологических условий для успешного обучения и личностного развития учащихся в ситуации школьного взаимодействия.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Принципы и участники психолого-педагогического сопровождения: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i="1" dirty="0"/>
          </a:p>
        </p:txBody>
      </p:sp>
      <p:sp>
        <p:nvSpPr>
          <p:cNvPr id="23555" name="AutoShape 17"/>
          <p:cNvSpPr>
            <a:spLocks noChangeArrowheads="1"/>
          </p:cNvSpPr>
          <p:nvPr/>
        </p:nvSpPr>
        <p:spPr bwMode="auto">
          <a:xfrm>
            <a:off x="1143000" y="4357688"/>
            <a:ext cx="1576388" cy="5715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1750">
            <a:solidFill>
              <a:srgbClr val="4BACC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Медицинский работник</a:t>
            </a:r>
          </a:p>
        </p:txBody>
      </p:sp>
      <p:sp>
        <p:nvSpPr>
          <p:cNvPr id="32790" name="AutoShape 22"/>
          <p:cNvSpPr>
            <a:spLocks noChangeArrowheads="1"/>
          </p:cNvSpPr>
          <p:nvPr/>
        </p:nvSpPr>
        <p:spPr bwMode="auto">
          <a:xfrm>
            <a:off x="4929188" y="2071688"/>
            <a:ext cx="1425575" cy="423862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1750">
            <a:solidFill>
              <a:srgbClr val="9BBB59"/>
            </a:solidFill>
            <a:round/>
            <a:headEnd/>
            <a:tailEnd/>
          </a:ln>
          <a:effectLst>
            <a:outerShdw dist="107763" dir="8100000" algn="ctr" rotWithShape="0">
              <a:srgbClr val="868686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Комплексность</a:t>
            </a:r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2786063" y="2071688"/>
            <a:ext cx="1611312" cy="50165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1750">
            <a:solidFill>
              <a:srgbClr val="9BBB59"/>
            </a:solidFill>
            <a:round/>
            <a:headEnd/>
            <a:tailEnd/>
          </a:ln>
          <a:effectLst>
            <a:outerShdw dist="107763" dir="8100000" algn="ctr" rotWithShape="0">
              <a:srgbClr val="868686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Приоритетность интересов учащегося</a:t>
            </a:r>
          </a:p>
        </p:txBody>
      </p:sp>
      <p:sp>
        <p:nvSpPr>
          <p:cNvPr id="32788" name="AutoShape 20"/>
          <p:cNvSpPr>
            <a:spLocks noChangeArrowheads="1"/>
          </p:cNvSpPr>
          <p:nvPr/>
        </p:nvSpPr>
        <p:spPr bwMode="auto">
          <a:xfrm>
            <a:off x="785813" y="2071688"/>
            <a:ext cx="1608137" cy="785812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1750">
            <a:solidFill>
              <a:srgbClr val="9BBB59"/>
            </a:solidFill>
            <a:round/>
            <a:headEnd/>
            <a:tailEnd/>
          </a:ln>
          <a:effectLst>
            <a:outerShdw dist="107763" dir="8100000" algn="ctr" rotWithShape="0">
              <a:srgbClr val="868686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Личностно-ориентированное взаимодействие</a:t>
            </a:r>
          </a:p>
        </p:txBody>
      </p:sp>
      <p:sp>
        <p:nvSpPr>
          <p:cNvPr id="23559" name="AutoShape 16"/>
          <p:cNvSpPr>
            <a:spLocks noChangeArrowheads="1"/>
          </p:cNvSpPr>
          <p:nvPr/>
        </p:nvSpPr>
        <p:spPr bwMode="auto">
          <a:xfrm>
            <a:off x="3492500" y="4941888"/>
            <a:ext cx="2143125" cy="6477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1750">
            <a:solidFill>
              <a:srgbClr val="4BACC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6858000" y="2071688"/>
            <a:ext cx="1425575" cy="423862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1750">
            <a:solidFill>
              <a:srgbClr val="9BBB59"/>
            </a:solidFill>
            <a:round/>
            <a:headEnd/>
            <a:tailEnd/>
          </a:ln>
          <a:effectLst>
            <a:outerShdw dist="107763" dir="8100000" algn="ctr" rotWithShape="0">
              <a:srgbClr val="868686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Непрерывность</a:t>
            </a:r>
          </a:p>
        </p:txBody>
      </p:sp>
      <p:sp>
        <p:nvSpPr>
          <p:cNvPr id="23561" name="AutoShape 15"/>
          <p:cNvSpPr>
            <a:spLocks noChangeArrowheads="1"/>
          </p:cNvSpPr>
          <p:nvPr/>
        </p:nvSpPr>
        <p:spPr bwMode="auto">
          <a:xfrm>
            <a:off x="3643313" y="3071813"/>
            <a:ext cx="1797050" cy="85725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СЛУЖБА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200" b="1">
                <a:latin typeface="Times New Roman" pitchFamily="18" charset="0"/>
                <a:cs typeface="Times New Roman" pitchFamily="18" charset="0"/>
              </a:rPr>
              <a:t>психолого-педагогического сопровождения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AutoShape 14"/>
          <p:cNvSpPr>
            <a:spLocks noChangeArrowheads="1"/>
          </p:cNvSpPr>
          <p:nvPr/>
        </p:nvSpPr>
        <p:spPr bwMode="auto">
          <a:xfrm>
            <a:off x="1357313" y="3214688"/>
            <a:ext cx="1425575" cy="785812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1750">
            <a:solidFill>
              <a:srgbClr val="4BACC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Специалист по охране и защите прав ребенка</a:t>
            </a:r>
          </a:p>
        </p:txBody>
      </p:sp>
      <p:sp>
        <p:nvSpPr>
          <p:cNvPr id="23563" name="AutoShape 13"/>
          <p:cNvSpPr>
            <a:spLocks noChangeArrowheads="1"/>
          </p:cNvSpPr>
          <p:nvPr/>
        </p:nvSpPr>
        <p:spPr bwMode="auto">
          <a:xfrm>
            <a:off x="6588125" y="4941888"/>
            <a:ext cx="1584325" cy="792162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1750">
            <a:solidFill>
              <a:srgbClr val="4BACC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Социальный педагог</a:t>
            </a:r>
          </a:p>
        </p:txBody>
      </p:sp>
      <p:sp>
        <p:nvSpPr>
          <p:cNvPr id="23565" name="AutoShape 12"/>
          <p:cNvSpPr>
            <a:spLocks noChangeArrowheads="1"/>
          </p:cNvSpPr>
          <p:nvPr/>
        </p:nvSpPr>
        <p:spPr bwMode="auto">
          <a:xfrm>
            <a:off x="6357938" y="3214688"/>
            <a:ext cx="1524000" cy="785812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1750">
            <a:solidFill>
              <a:srgbClr val="4BACC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Зам.директора по ВР, по начальной школе</a:t>
            </a:r>
          </a:p>
        </p:txBody>
      </p:sp>
      <p:sp>
        <p:nvSpPr>
          <p:cNvPr id="23566" name="AutoShape 18"/>
          <p:cNvSpPr>
            <a:spLocks noChangeArrowheads="1"/>
          </p:cNvSpPr>
          <p:nvPr/>
        </p:nvSpPr>
        <p:spPr bwMode="auto">
          <a:xfrm>
            <a:off x="1643063" y="5572125"/>
            <a:ext cx="1000125" cy="357188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1750">
            <a:solidFill>
              <a:srgbClr val="4BACC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Педагог</a:t>
            </a:r>
          </a:p>
        </p:txBody>
      </p:sp>
      <p:sp>
        <p:nvSpPr>
          <p:cNvPr id="23567" name="AutoShape 4"/>
          <p:cNvSpPr>
            <a:spLocks/>
          </p:cNvSpPr>
          <p:nvPr/>
        </p:nvSpPr>
        <p:spPr bwMode="auto">
          <a:xfrm rot="5400000">
            <a:off x="4358482" y="642144"/>
            <a:ext cx="195262" cy="4483100"/>
          </a:xfrm>
          <a:prstGeom prst="rightBrace">
            <a:avLst>
              <a:gd name="adj1" fmla="val 19132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8" name="AutoShape 11"/>
          <p:cNvSpPr>
            <a:spLocks noChangeArrowheads="1"/>
          </p:cNvSpPr>
          <p:nvPr/>
        </p:nvSpPr>
        <p:spPr bwMode="auto">
          <a:xfrm>
            <a:off x="4427538" y="4005263"/>
            <a:ext cx="215900" cy="6477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9" name="AutoShape 10"/>
          <p:cNvSpPr>
            <a:spLocks noChangeArrowheads="1"/>
          </p:cNvSpPr>
          <p:nvPr/>
        </p:nvSpPr>
        <p:spPr bwMode="auto">
          <a:xfrm rot="3322550">
            <a:off x="2915444" y="4107657"/>
            <a:ext cx="222250" cy="258762"/>
          </a:xfrm>
          <a:prstGeom prst="downArrow">
            <a:avLst>
              <a:gd name="adj1" fmla="val 50000"/>
              <a:gd name="adj2" fmla="val 2910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0" name="AutoShape 9"/>
          <p:cNvSpPr>
            <a:spLocks noChangeArrowheads="1"/>
          </p:cNvSpPr>
          <p:nvPr/>
        </p:nvSpPr>
        <p:spPr bwMode="auto">
          <a:xfrm rot="-5400000">
            <a:off x="5661819" y="3196432"/>
            <a:ext cx="222250" cy="258762"/>
          </a:xfrm>
          <a:prstGeom prst="downArrow">
            <a:avLst>
              <a:gd name="adj1" fmla="val 50000"/>
              <a:gd name="adj2" fmla="val 2910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1" name="AutoShape 8"/>
          <p:cNvSpPr>
            <a:spLocks noChangeArrowheads="1"/>
          </p:cNvSpPr>
          <p:nvPr/>
        </p:nvSpPr>
        <p:spPr bwMode="auto">
          <a:xfrm rot="2157331">
            <a:off x="2727325" y="4960938"/>
            <a:ext cx="222250" cy="358775"/>
          </a:xfrm>
          <a:prstGeom prst="downArrow">
            <a:avLst>
              <a:gd name="adj1" fmla="val 50000"/>
              <a:gd name="adj2" fmla="val 403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2" name="AutoShape 7"/>
          <p:cNvSpPr>
            <a:spLocks noChangeArrowheads="1"/>
          </p:cNvSpPr>
          <p:nvPr/>
        </p:nvSpPr>
        <p:spPr bwMode="auto">
          <a:xfrm rot="5400000">
            <a:off x="3161507" y="3196431"/>
            <a:ext cx="222250" cy="258763"/>
          </a:xfrm>
          <a:prstGeom prst="downArrow">
            <a:avLst>
              <a:gd name="adj1" fmla="val 50000"/>
              <a:gd name="adj2" fmla="val 2910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3" name="AutoShape 6"/>
          <p:cNvSpPr>
            <a:spLocks noChangeArrowheads="1"/>
          </p:cNvSpPr>
          <p:nvPr/>
        </p:nvSpPr>
        <p:spPr bwMode="auto">
          <a:xfrm rot="-1804592">
            <a:off x="5940425" y="4437063"/>
            <a:ext cx="222250" cy="366712"/>
          </a:xfrm>
          <a:prstGeom prst="downArrow">
            <a:avLst>
              <a:gd name="adj1" fmla="val 50000"/>
              <a:gd name="adj2" fmla="val 41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285750" y="2071688"/>
            <a:ext cx="212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>
                <a:solidFill>
                  <a:srgbClr val="222222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ru-RU" sz="800"/>
          </a:p>
          <a:p>
            <a:pPr eaLnBrk="0" hangingPunct="0"/>
            <a:endParaRPr lang="ru-RU"/>
          </a:p>
        </p:txBody>
      </p:sp>
      <p:sp>
        <p:nvSpPr>
          <p:cNvPr id="23576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903605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10"/>
          <p:cNvSpPr>
            <a:spLocks noChangeArrowheads="1"/>
          </p:cNvSpPr>
          <p:nvPr/>
        </p:nvSpPr>
        <p:spPr bwMode="auto">
          <a:xfrm>
            <a:off x="1600200" y="5105400"/>
            <a:ext cx="631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40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25603" name="Picture 6" descr="gr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359525"/>
            <a:ext cx="2514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Овал 9"/>
          <p:cNvSpPr>
            <a:spLocks noChangeArrowheads="1"/>
          </p:cNvSpPr>
          <p:nvPr/>
        </p:nvSpPr>
        <p:spPr bwMode="auto">
          <a:xfrm>
            <a:off x="2171700" y="304800"/>
            <a:ext cx="5334000" cy="1295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ru-RU" altLang="ru-RU" b="1">
                <a:cs typeface="Times New Roman" pitchFamily="18" charset="0"/>
              </a:rPr>
              <a:t>Психолого-педагогические</a:t>
            </a:r>
            <a:endParaRPr lang="en-US" altLang="ru-RU" b="1">
              <a:cs typeface="Times New Roman" pitchFamily="18" charset="0"/>
            </a:endParaRPr>
          </a:p>
          <a:p>
            <a:r>
              <a:rPr lang="ru-RU" altLang="ru-RU" b="1">
                <a:cs typeface="Times New Roman" pitchFamily="18" charset="0"/>
              </a:rPr>
              <a:t> технологии здоровьесбережения</a:t>
            </a:r>
            <a:endParaRPr lang="ru-RU" altLang="ru-RU" sz="4400">
              <a:cs typeface="Times New Roman" pitchFamily="18" charset="0"/>
            </a:endParaRPr>
          </a:p>
        </p:txBody>
      </p:sp>
      <p:sp>
        <p:nvSpPr>
          <p:cNvPr id="25605" name="Стрелка вниз 13"/>
          <p:cNvSpPr>
            <a:spLocks noChangeArrowheads="1"/>
          </p:cNvSpPr>
          <p:nvPr/>
        </p:nvSpPr>
        <p:spPr bwMode="auto">
          <a:xfrm>
            <a:off x="1371600" y="1447800"/>
            <a:ext cx="381000" cy="533400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25606" name="Скругленный прямоугольник 14"/>
          <p:cNvSpPr>
            <a:spLocks noChangeArrowheads="1"/>
          </p:cNvSpPr>
          <p:nvPr/>
        </p:nvSpPr>
        <p:spPr bwMode="auto">
          <a:xfrm>
            <a:off x="395288" y="2060575"/>
            <a:ext cx="2197100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ru-RU" altLang="ru-RU" b="1" i="1"/>
              <a:t>Снятие </a:t>
            </a:r>
            <a:endParaRPr lang="en-US" altLang="ru-RU" b="1" i="1"/>
          </a:p>
          <a:p>
            <a:r>
              <a:rPr lang="ru-RU" altLang="ru-RU" b="1" i="1"/>
              <a:t>эмоционального </a:t>
            </a:r>
            <a:endParaRPr lang="en-US" altLang="ru-RU" b="1" i="1"/>
          </a:p>
          <a:p>
            <a:r>
              <a:rPr lang="ru-RU" altLang="ru-RU" b="1" i="1"/>
              <a:t>напряжения</a:t>
            </a:r>
            <a:endParaRPr lang="ru-RU" altLang="ru-RU"/>
          </a:p>
        </p:txBody>
      </p:sp>
      <p:sp>
        <p:nvSpPr>
          <p:cNvPr id="25607" name="Стрелка вниз 16"/>
          <p:cNvSpPr>
            <a:spLocks noChangeArrowheads="1"/>
          </p:cNvSpPr>
          <p:nvPr/>
        </p:nvSpPr>
        <p:spPr bwMode="auto">
          <a:xfrm>
            <a:off x="3429000" y="1828800"/>
            <a:ext cx="381000" cy="533400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25608" name="Скругленный прямоугольник 17"/>
          <p:cNvSpPr>
            <a:spLocks noChangeArrowheads="1"/>
          </p:cNvSpPr>
          <p:nvPr/>
        </p:nvSpPr>
        <p:spPr bwMode="auto">
          <a:xfrm>
            <a:off x="2743200" y="2636838"/>
            <a:ext cx="2333625" cy="14017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ru-RU" altLang="ru-RU" b="1" i="1"/>
              <a:t>Создание благо</a:t>
            </a:r>
            <a:endParaRPr lang="en-US" altLang="ru-RU" b="1" i="1"/>
          </a:p>
          <a:p>
            <a:r>
              <a:rPr lang="ru-RU" altLang="ru-RU" b="1" i="1"/>
              <a:t>приятного </a:t>
            </a:r>
            <a:endParaRPr lang="en-US" altLang="ru-RU" b="1" i="1"/>
          </a:p>
          <a:p>
            <a:r>
              <a:rPr lang="ru-RU" altLang="ru-RU" b="1" i="1"/>
              <a:t>психологического </a:t>
            </a:r>
            <a:endParaRPr lang="en-US" altLang="ru-RU" b="1" i="1"/>
          </a:p>
          <a:p>
            <a:r>
              <a:rPr lang="ru-RU" altLang="ru-RU" b="1" i="1"/>
              <a:t>климата 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25609" name="Стрелка вниз 18"/>
          <p:cNvSpPr>
            <a:spLocks noChangeArrowheads="1"/>
          </p:cNvSpPr>
          <p:nvPr/>
        </p:nvSpPr>
        <p:spPr bwMode="auto">
          <a:xfrm>
            <a:off x="6783388" y="1577975"/>
            <a:ext cx="3810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25610" name="Скругленный прямоугольник 19"/>
          <p:cNvSpPr>
            <a:spLocks noChangeArrowheads="1"/>
          </p:cNvSpPr>
          <p:nvPr/>
        </p:nvSpPr>
        <p:spPr bwMode="auto">
          <a:xfrm>
            <a:off x="5791200" y="2636838"/>
            <a:ext cx="2452688" cy="14017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ru-RU" altLang="ru-RU" b="1" i="1"/>
              <a:t>Охрана здоровья </a:t>
            </a:r>
            <a:endParaRPr lang="en-US" altLang="ru-RU" b="1" i="1"/>
          </a:p>
          <a:p>
            <a:r>
              <a:rPr lang="ru-RU" altLang="ru-RU" b="1" i="1"/>
              <a:t>и пропаганда </a:t>
            </a:r>
            <a:endParaRPr lang="en-US" altLang="ru-RU" b="1" i="1"/>
          </a:p>
          <a:p>
            <a:r>
              <a:rPr lang="ru-RU" altLang="ru-RU" b="1" i="1"/>
              <a:t>здорового образа</a:t>
            </a:r>
            <a:endParaRPr lang="en-US" altLang="ru-RU" b="1" i="1"/>
          </a:p>
          <a:p>
            <a:r>
              <a:rPr lang="ru-RU" altLang="ru-RU" b="1" i="1"/>
              <a:t> жизни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25611" name="Скругленный прямоугольник 21"/>
          <p:cNvSpPr>
            <a:spLocks noChangeArrowheads="1"/>
          </p:cNvSpPr>
          <p:nvPr/>
        </p:nvSpPr>
        <p:spPr bwMode="auto">
          <a:xfrm>
            <a:off x="3581400" y="4191000"/>
            <a:ext cx="2935288" cy="2190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ru-RU" altLang="ru-RU" b="1" i="1"/>
              <a:t>Комплексное </a:t>
            </a:r>
            <a:endParaRPr lang="en-US" altLang="ru-RU" b="1" i="1"/>
          </a:p>
          <a:p>
            <a:r>
              <a:rPr lang="ru-RU" altLang="ru-RU" b="1" i="1"/>
              <a:t>использование </a:t>
            </a:r>
            <a:endParaRPr lang="en-US" altLang="ru-RU" b="1" i="1"/>
          </a:p>
          <a:p>
            <a:r>
              <a:rPr lang="ru-RU" altLang="ru-RU" b="1" i="1"/>
              <a:t>личностно-ориенти</a:t>
            </a:r>
            <a:endParaRPr lang="en-US" altLang="ru-RU" b="1" i="1"/>
          </a:p>
          <a:p>
            <a:r>
              <a:rPr lang="ru-RU" altLang="ru-RU" b="1" i="1"/>
              <a:t>рованных </a:t>
            </a:r>
            <a:endParaRPr lang="en-US" altLang="ru-RU" b="1" i="1"/>
          </a:p>
          <a:p>
            <a:r>
              <a:rPr lang="ru-RU" altLang="ru-RU" b="1" i="1"/>
              <a:t>технологий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25612" name="Стрелка вниз 22"/>
          <p:cNvSpPr>
            <a:spLocks noChangeArrowheads="1"/>
          </p:cNvSpPr>
          <p:nvPr/>
        </p:nvSpPr>
        <p:spPr bwMode="auto">
          <a:xfrm>
            <a:off x="5105400" y="1828800"/>
            <a:ext cx="381000" cy="1981200"/>
          </a:xfrm>
          <a:prstGeom prst="down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1" descr="C:\Documents and Settings\Kab-408\Рабочий стол\фоны для презентаций\moon-light-vector-ppt-backgrounds1-600x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13" y="0"/>
            <a:ext cx="9132887" cy="6835775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25" y="749300"/>
            <a:ext cx="85010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90500" algn="ctr"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задачи  </a:t>
            </a:r>
          </a:p>
          <a:p>
            <a:pPr indent="190500" algn="ctr"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педагога - психолога в школе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90500" eaLnBrk="0" hangingPunct="0">
              <a:buFontTx/>
              <a:buChar char="•"/>
              <a:tabLst>
                <a:tab pos="457200" algn="l"/>
              </a:tabLs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190500"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выявлять психологическую готовность детей к школьному обучению, совместно с учителем намечать программу индивидуальной работы с ними с целью лучшей адаптации младших школьников к школе;</a:t>
            </a:r>
          </a:p>
          <a:p>
            <a:pPr indent="190500"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разрабатывать и осуществлять совместно с учителями или родителями развивающие программы с учетом индивидуальных особенностей школьников и задач их развития на каждом возрастном этапе;</a:t>
            </a:r>
          </a:p>
          <a:p>
            <a:pPr indent="190500"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держать под особым контролем переходные, переломные моменты в жизни школьников;</a:t>
            </a:r>
          </a:p>
          <a:p>
            <a:pPr indent="190500"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осуществлять диагностическую, коррекционную работу с неуспевающими и недисциплинированными школьниками;</a:t>
            </a:r>
          </a:p>
          <a:p>
            <a:pPr indent="190500" eaLnBrk="0" hangingPunct="0">
              <a:buFontTx/>
              <a:buChar char="•"/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диагностировать интеллектуальные, личностные и эмоционально-волевые особенности учащихся, препятствующие нормальному протеканию процесса обучения и воспитания, и осуществлять их коррекцию.</a:t>
            </a:r>
          </a:p>
        </p:txBody>
      </p:sp>
      <p:pic>
        <p:nvPicPr>
          <p:cNvPr id="8" name="Рисунок 7" descr="http://www.wiki.vladimir.i-edu.ru/images/thumb/d/df/Devyatovaolga.jpg/677px-Devyatovaolg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1214446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1" descr="C:\Documents and Settings\Kab-408\Рабочий стол\фоны для презентаций\moon-light-vector-ppt-backgrounds1-60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888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1500" y="495756"/>
            <a:ext cx="8143875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90500" algn="ctr">
              <a:tabLst>
                <a:tab pos="457200" algn="l"/>
              </a:tabLs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Основные виды работы школьного педагога - психолога: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190500" eaLnBrk="0" hangingPunct="0">
              <a:tabLst>
                <a:tab pos="457200" algn="l"/>
              </a:tabLst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90500" eaLnBrk="0" hangingPunct="0">
              <a:tabLst>
                <a:tab pos="457200" algn="l"/>
              </a:tabLst>
            </a:pPr>
            <a:r>
              <a:rPr lang="ru-RU" b="1" i="1" dirty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Психологическое просвещение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как самое первое приобщение педагогического коллектива, учащихся и родителей к психологическим знаниям.</a:t>
            </a:r>
          </a:p>
          <a:p>
            <a:pPr indent="190500" eaLnBrk="0" hangingPunct="0">
              <a:tabLst>
                <a:tab pos="457200" algn="l"/>
              </a:tabLst>
            </a:pPr>
            <a:r>
              <a:rPr lang="ru-RU" b="1" i="1" dirty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Психологическая профилактика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состоящая в том, что психолог должен проводить постоянную работу по предупреждению возможного неблагополучия в психическом и личностном развитии школьников.</a:t>
            </a:r>
          </a:p>
          <a:p>
            <a:pPr indent="190500" eaLnBrk="0" hangingPunct="0">
              <a:tabLst>
                <a:tab pos="45720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консультирование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состоящее в помощи в решении тех проблем, с которыми к нему приходят сами (или им рекомендуют прийти, или их об этом просит психолог) учителя, учащиеся, родители. Часто они осознают существование проблемы после просветительной и профилактической деятельности психолога.</a:t>
            </a:r>
          </a:p>
          <a:p>
            <a:pPr indent="190500" eaLnBrk="0" hangingPunct="0">
              <a:tabLst>
                <a:tab pos="457200" algn="l"/>
              </a:tabLst>
            </a:pPr>
            <a:r>
              <a:rPr lang="ru-RU" b="1" i="1" dirty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Психодиагностика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как углубленное проникновение психолога во внутренний мир школьника. Результаты психодиагностического обследования дают основания для заключения о дальнейшей коррекции или развитии ученика, об эффективности профилактической или консультативной работы, проведенной с ним.</a:t>
            </a:r>
          </a:p>
          <a:p>
            <a:pPr indent="190500" eaLnBrk="0" hangingPunct="0">
              <a:tabLst>
                <a:tab pos="457200" algn="l"/>
              </a:tabLst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Психокоррекция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как устранение отклонений в психическом и личностном развитии школьника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:\картинки для шклы\easter_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78581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Documents and Settings\Kab-408\Рабочий стол\фоны для презентаций\moon-light-vector-ppt-backgrounds1-60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714375" y="571500"/>
            <a:ext cx="764381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Профессиональная деятельность педагога-психолога: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своей работе психолог опирается на профессиональные знания о возрастных закономерностях и индивидуальном своеобразии психического развития, об истоках психической деятельности и мотивах поведения ребенка, о психологических условиях становления личности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учащихся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Педагог - психолог - равноправный член школьного коллектива и отвечает за определенную сторону педагогического процесса, а именно -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контролирует психическое развитие учащихся и максимально способствует этому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развитию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1158</Words>
  <Application>Microsoft Office PowerPoint</Application>
  <PresentationFormat>Экран (4:3)</PresentationFormat>
  <Paragraphs>140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Диаграмма Microsoft Graph</vt:lpstr>
      <vt:lpstr>Презентация опыта работы педагога-психолога  МБОУ «Центр образования № 23» Бережной З.Е.</vt:lpstr>
      <vt:lpstr>Слайд 2</vt:lpstr>
      <vt:lpstr>Целью психологического сопровождения является создание социально – психологических условий для развития личности учащихся и их успешного обучения.</vt:lpstr>
      <vt:lpstr>Слайд 4</vt:lpstr>
      <vt:lpstr> Система профессиональной деятельности педагога-психолога направлена на создание социально-психологических условий для успешного обучения и личностного развития учащихся в ситуации школьного взаимодействия.  Принципы и участники психолого-педагогического сопровождения: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Интерактивное взаимодействие</vt:lpstr>
      <vt:lpstr>Невербальное общение (пихогимнастика -комплекс специальных заданий направленных на развитие и коррекцию различных сторон психики детей (познавательной и эмоционально-личностной сферы)</vt:lpstr>
      <vt:lpstr>Кинезиологические упражнения- комплекс упражнений, направленных на развитие и активизацию межполушарного взаимодействия</vt:lpstr>
      <vt:lpstr>1) Обучающие игры: игровые, дидактические упражнения 2) Изотерапия: применение красок, пластилина, работа с природными материалами, нитками 2) Игротерапия 3) Сказкотерапия</vt:lpstr>
      <vt:lpstr>Снижение уровня тревожности и агрессивного поведения детей </vt:lpstr>
      <vt:lpstr>Положительные результаты уровня развития познавательных процессов </vt:lpstr>
      <vt:lpstr>Положительные результаты эмоционального благополучия детей к условиям школы 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педагога-психолога МБОУ Кашарской СОШ</dc:title>
  <dc:creator>DNS</dc:creator>
  <cp:lastModifiedBy>Зоя</cp:lastModifiedBy>
  <cp:revision>63</cp:revision>
  <dcterms:created xsi:type="dcterms:W3CDTF">2016-02-11T15:26:16Z</dcterms:created>
  <dcterms:modified xsi:type="dcterms:W3CDTF">2023-11-11T07:57:11Z</dcterms:modified>
</cp:coreProperties>
</file>